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60" r:id="rId5"/>
    <p:sldId id="261" r:id="rId6"/>
    <p:sldId id="262" r:id="rId7"/>
    <p:sldId id="263" r:id="rId8"/>
    <p:sldId id="265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A4B58-056E-4E87-BA20-B2FD47203A61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4DADD-5908-445D-8FB9-9C0955388590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Правдорубство</a:t>
          </a:r>
          <a:r>
            <a:rPr lang="ru-RU" dirty="0" smtClean="0"/>
            <a:t>» </a:t>
          </a:r>
          <a:endParaRPr lang="ru-RU" dirty="0"/>
        </a:p>
      </dgm:t>
    </dgm:pt>
    <dgm:pt modelId="{A1FC89F8-2D20-4F33-BD7B-7C97EBFE9C79}" type="parTrans" cxnId="{898A27C7-19BB-42A9-96FB-2100026CD7BE}">
      <dgm:prSet/>
      <dgm:spPr/>
      <dgm:t>
        <a:bodyPr/>
        <a:lstStyle/>
        <a:p>
          <a:endParaRPr lang="ru-RU"/>
        </a:p>
      </dgm:t>
    </dgm:pt>
    <dgm:pt modelId="{10046F10-512D-41A0-A317-5FA469EA4B51}" type="sibTrans" cxnId="{898A27C7-19BB-42A9-96FB-2100026CD7BE}">
      <dgm:prSet/>
      <dgm:spPr/>
      <dgm:t>
        <a:bodyPr/>
        <a:lstStyle/>
        <a:p>
          <a:endParaRPr lang="ru-RU"/>
        </a:p>
      </dgm:t>
    </dgm:pt>
    <dgm:pt modelId="{1CDB40CF-627C-46B2-AA65-E2DCA44B07A0}">
      <dgm:prSet phldrT="[Текст]"/>
      <dgm:spPr/>
      <dgm:t>
        <a:bodyPr/>
        <a:lstStyle/>
        <a:p>
          <a:r>
            <a:rPr lang="ru-RU" dirty="0" smtClean="0"/>
            <a:t>Ложь</a:t>
          </a:r>
          <a:endParaRPr lang="ru-RU" dirty="0"/>
        </a:p>
      </dgm:t>
    </dgm:pt>
    <dgm:pt modelId="{E946B4D8-6C74-44DD-9F0D-6C6B771117E2}" type="parTrans" cxnId="{08B9136F-9672-41E3-BEE9-53AD6B77F1E1}">
      <dgm:prSet/>
      <dgm:spPr/>
      <dgm:t>
        <a:bodyPr/>
        <a:lstStyle/>
        <a:p>
          <a:endParaRPr lang="ru-RU"/>
        </a:p>
      </dgm:t>
    </dgm:pt>
    <dgm:pt modelId="{2AD2D3A3-6E15-40BA-8EF6-C22654E8B21B}" type="sibTrans" cxnId="{08B9136F-9672-41E3-BEE9-53AD6B77F1E1}">
      <dgm:prSet/>
      <dgm:spPr/>
      <dgm:t>
        <a:bodyPr/>
        <a:lstStyle/>
        <a:p>
          <a:endParaRPr lang="ru-RU"/>
        </a:p>
      </dgm:t>
    </dgm:pt>
    <dgm:pt modelId="{1BF5E2A5-C08F-4F03-9AEF-38ECA32CEB97}" type="pres">
      <dgm:prSet presAssocID="{9B3A4B58-056E-4E87-BA20-B2FD47203A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50FFC-3DD5-454C-B34D-898FDA36145B}" type="pres">
      <dgm:prSet presAssocID="{6544DADD-5908-445D-8FB9-9C095538859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564DB-91D2-4001-A928-EA49902A4920}" type="pres">
      <dgm:prSet presAssocID="{1CDB40CF-627C-46B2-AA65-E2DCA44B07A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AF9B81-4E89-4C5B-90CD-C29DA64C5A54}" type="presOf" srcId="{1CDB40CF-627C-46B2-AA65-E2DCA44B07A0}" destId="{B94564DB-91D2-4001-A928-EA49902A4920}" srcOrd="0" destOrd="0" presId="urn:microsoft.com/office/officeart/2005/8/layout/arrow1"/>
    <dgm:cxn modelId="{839870FF-1794-421B-8BD8-4796440DE565}" type="presOf" srcId="{9B3A4B58-056E-4E87-BA20-B2FD47203A61}" destId="{1BF5E2A5-C08F-4F03-9AEF-38ECA32CEB97}" srcOrd="0" destOrd="0" presId="urn:microsoft.com/office/officeart/2005/8/layout/arrow1"/>
    <dgm:cxn modelId="{78C62782-4C16-4572-A347-FA26CD7DFACB}" type="presOf" srcId="{6544DADD-5908-445D-8FB9-9C0955388590}" destId="{37550FFC-3DD5-454C-B34D-898FDA36145B}" srcOrd="0" destOrd="0" presId="urn:microsoft.com/office/officeart/2005/8/layout/arrow1"/>
    <dgm:cxn modelId="{08B9136F-9672-41E3-BEE9-53AD6B77F1E1}" srcId="{9B3A4B58-056E-4E87-BA20-B2FD47203A61}" destId="{1CDB40CF-627C-46B2-AA65-E2DCA44B07A0}" srcOrd="1" destOrd="0" parTransId="{E946B4D8-6C74-44DD-9F0D-6C6B771117E2}" sibTransId="{2AD2D3A3-6E15-40BA-8EF6-C22654E8B21B}"/>
    <dgm:cxn modelId="{898A27C7-19BB-42A9-96FB-2100026CD7BE}" srcId="{9B3A4B58-056E-4E87-BA20-B2FD47203A61}" destId="{6544DADD-5908-445D-8FB9-9C0955388590}" srcOrd="0" destOrd="0" parTransId="{A1FC89F8-2D20-4F33-BD7B-7C97EBFE9C79}" sibTransId="{10046F10-512D-41A0-A317-5FA469EA4B51}"/>
    <dgm:cxn modelId="{27BC8BB3-D21D-485C-9746-EC8E9954FDBF}" type="presParOf" srcId="{1BF5E2A5-C08F-4F03-9AEF-38ECA32CEB97}" destId="{37550FFC-3DD5-454C-B34D-898FDA36145B}" srcOrd="0" destOrd="0" presId="urn:microsoft.com/office/officeart/2005/8/layout/arrow1"/>
    <dgm:cxn modelId="{91FFA297-DADB-4480-B302-F642AD305874}" type="presParOf" srcId="{1BF5E2A5-C08F-4F03-9AEF-38ECA32CEB97}" destId="{B94564DB-91D2-4001-A928-EA49902A492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50FFC-3DD5-454C-B34D-898FDA36145B}">
      <dsp:nvSpPr>
        <dsp:cNvPr id="0" name=""/>
        <dsp:cNvSpPr/>
      </dsp:nvSpPr>
      <dsp:spPr>
        <a:xfrm rot="16200000">
          <a:off x="220" y="527"/>
          <a:ext cx="3527337" cy="3527337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«</a:t>
          </a:r>
          <a:r>
            <a:rPr lang="ru-RU" sz="2500" kern="1200" dirty="0" err="1" smtClean="0"/>
            <a:t>Правдорубство</a:t>
          </a:r>
          <a:r>
            <a:rPr lang="ru-RU" sz="2500" kern="1200" dirty="0" smtClean="0"/>
            <a:t>» </a:t>
          </a:r>
          <a:endParaRPr lang="ru-RU" sz="2500" kern="1200" dirty="0"/>
        </a:p>
      </dsp:txBody>
      <dsp:txXfrm rot="5400000">
        <a:off x="617504" y="882361"/>
        <a:ext cx="2910053" cy="1763669"/>
      </dsp:txXfrm>
    </dsp:sp>
    <dsp:sp modelId="{B94564DB-91D2-4001-A928-EA49902A4920}">
      <dsp:nvSpPr>
        <dsp:cNvPr id="0" name=""/>
        <dsp:cNvSpPr/>
      </dsp:nvSpPr>
      <dsp:spPr>
        <a:xfrm rot="5400000">
          <a:off x="3889266" y="527"/>
          <a:ext cx="3527337" cy="3527337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Ложь</a:t>
          </a:r>
          <a:endParaRPr lang="ru-RU" sz="2500" kern="1200" dirty="0"/>
        </a:p>
      </dsp:txBody>
      <dsp:txXfrm rot="-5400000">
        <a:off x="3889266" y="882361"/>
        <a:ext cx="2910053" cy="1763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Рассуждения о </a:t>
            </a:r>
            <a:r>
              <a:rPr lang="ru-RU" dirty="0" smtClean="0"/>
              <a:t>честности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30425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Составил: </a:t>
            </a:r>
            <a:r>
              <a:rPr lang="ru-RU" dirty="0" err="1" smtClean="0"/>
              <a:t>Чебыкин</a:t>
            </a:r>
            <a:r>
              <a:rPr lang="ru-RU" dirty="0" smtClean="0"/>
              <a:t> Е. В.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</a:t>
            </a:r>
            <a:r>
              <a:rPr lang="ru-RU" dirty="0" smtClean="0"/>
              <a:t>. п</a:t>
            </a:r>
            <a:r>
              <a:rPr lang="ru-RU" dirty="0" smtClean="0"/>
              <a:t>. Нижнесортымский</a:t>
            </a:r>
          </a:p>
          <a:p>
            <a:r>
              <a:rPr lang="ru-RU" dirty="0" smtClean="0"/>
              <a:t>2019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8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043608" y="980728"/>
            <a:ext cx="6984776" cy="4680520"/>
          </a:xfrm>
          <a:prstGeom prst="rect">
            <a:avLst/>
          </a:prstGeom>
        </p:spPr>
        <p:txBody>
          <a:bodyPr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Wingdings" pitchFamily="2" charset="2"/>
              <a:buNone/>
            </a:pP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r>
              <a:rPr lang="ru-RU" sz="4000" dirty="0" smtClean="0"/>
              <a:t> Как научить наших детей быть честными и справедливыми?</a:t>
            </a:r>
          </a:p>
          <a:p>
            <a:pPr indent="0" algn="just">
              <a:buFont typeface="Wingdings" pitchFamily="2" charset="2"/>
              <a:buNone/>
            </a:pP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r>
              <a:rPr lang="ru-RU" sz="4000" dirty="0" smtClean="0"/>
              <a:t> Самим стать честными и справедливыми.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528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проблема?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209529"/>
          </a:xfrm>
        </p:spPr>
        <p:txBody>
          <a:bodyPr/>
          <a:lstStyle/>
          <a:p>
            <a:r>
              <a:rPr lang="ru-RU" dirty="0" smtClean="0"/>
              <a:t>«Я </a:t>
            </a:r>
            <a:r>
              <a:rPr lang="ru-RU" dirty="0"/>
              <a:t>сказал в опрометчивости моей: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всякий человек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ложь</a:t>
            </a:r>
            <a:r>
              <a:rPr lang="ru-RU" dirty="0" smtClean="0"/>
              <a:t>» (Пс.115:2).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12" y="2852936"/>
            <a:ext cx="5288354" cy="2776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44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 крайности: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273822"/>
              </p:ext>
            </p:extLst>
          </p:nvPr>
        </p:nvGraphicFramePr>
        <p:xfrm>
          <a:off x="827584" y="2132856"/>
          <a:ext cx="741682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9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Ложь как попытка создания альтернативной реальности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79"/>
            <a:ext cx="2736304" cy="1897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40760" cy="3312368"/>
          </a:xfrm>
        </p:spPr>
        <p:txBody>
          <a:bodyPr/>
          <a:lstStyle/>
          <a:p>
            <a:pPr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причины:</a:t>
            </a:r>
          </a:p>
          <a:p>
            <a:r>
              <a:rPr lang="ru-RU" dirty="0" smtClean="0"/>
              <a:t>Эгоцентризм </a:t>
            </a:r>
            <a:r>
              <a:rPr lang="ru-RU" dirty="0"/>
              <a:t>(«</a:t>
            </a: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life</a:t>
            </a:r>
            <a:r>
              <a:rPr lang="ru-RU" dirty="0"/>
              <a:t> </a:t>
            </a: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rules</a:t>
            </a:r>
            <a:r>
              <a:rPr lang="ru-RU" dirty="0" smtClean="0"/>
              <a:t>!»);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  <a:p>
            <a:r>
              <a:rPr lang="ru-RU" dirty="0" smtClean="0"/>
              <a:t>Страх </a:t>
            </a:r>
            <a:r>
              <a:rPr lang="ru-RU" dirty="0"/>
              <a:t>как </a:t>
            </a:r>
            <a:r>
              <a:rPr lang="ru-RU" dirty="0" smtClean="0"/>
              <a:t>реакция </a:t>
            </a:r>
            <a:r>
              <a:rPr lang="ru-RU" dirty="0"/>
              <a:t>на экзистенциальный </a:t>
            </a:r>
            <a:r>
              <a:rPr lang="ru-RU" dirty="0" smtClean="0"/>
              <a:t>кризис (</a:t>
            </a:r>
            <a:r>
              <a:rPr lang="ru-RU" u="sng" dirty="0"/>
              <a:t>В.С. </a:t>
            </a:r>
            <a:r>
              <a:rPr lang="ru-RU" u="sng" dirty="0" smtClean="0"/>
              <a:t>Соловьев: </a:t>
            </a:r>
            <a:r>
              <a:rPr lang="ru-RU" dirty="0" smtClean="0"/>
              <a:t>«Смерть и время царят на земле …»);</a:t>
            </a:r>
          </a:p>
          <a:p>
            <a:r>
              <a:rPr lang="ru-RU" dirty="0" smtClean="0"/>
              <a:t>Поиск личной выгоды.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6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Autofit/>
          </a:bodyPr>
          <a:lstStyle/>
          <a:p>
            <a:r>
              <a:rPr lang="ru-RU" sz="2000" dirty="0" smtClean="0"/>
              <a:t>«</a:t>
            </a:r>
            <a:r>
              <a:rPr lang="ru-RU" sz="2000" dirty="0" err="1" smtClean="0"/>
              <a:t>Правдорубство</a:t>
            </a:r>
            <a:r>
              <a:rPr lang="ru-RU" sz="2000" dirty="0" smtClean="0"/>
              <a:t>» как средство удовлетворения собственных амбиций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причины:</a:t>
            </a:r>
          </a:p>
          <a:p>
            <a:pPr algn="just"/>
            <a:r>
              <a:rPr lang="ru-RU" dirty="0" smtClean="0"/>
              <a:t>Безграничная любовь </a:t>
            </a:r>
            <a:r>
              <a:rPr lang="ru-RU" dirty="0" smtClean="0"/>
              <a:t>к самому себе;</a:t>
            </a:r>
            <a:endParaRPr lang="ru-RU" dirty="0"/>
          </a:p>
          <a:p>
            <a:pPr algn="just"/>
            <a:r>
              <a:rPr lang="ru-RU" dirty="0" smtClean="0"/>
              <a:t>Признание только </a:t>
            </a:r>
            <a:r>
              <a:rPr lang="ru-RU" u="sng" dirty="0" smtClean="0"/>
              <a:t>СВОЕЙ</a:t>
            </a:r>
            <a:r>
              <a:rPr lang="ru-RU" dirty="0" smtClean="0"/>
              <a:t> правды;</a:t>
            </a:r>
            <a:endParaRPr lang="ru-RU" dirty="0"/>
          </a:p>
          <a:p>
            <a:pPr algn="just"/>
            <a:r>
              <a:rPr lang="ru-RU" dirty="0"/>
              <a:t>Зацикленность на </a:t>
            </a:r>
            <a:r>
              <a:rPr lang="ru-RU" dirty="0" smtClean="0"/>
              <a:t>негативе (муха </a:t>
            </a:r>
            <a:r>
              <a:rPr lang="ru-RU" dirty="0"/>
              <a:t>и </a:t>
            </a:r>
            <a:r>
              <a:rPr lang="ru-RU" dirty="0" smtClean="0"/>
              <a:t>пчела видят мир по-разному);</a:t>
            </a:r>
          </a:p>
          <a:p>
            <a:pPr algn="just"/>
            <a:r>
              <a:rPr lang="ru-RU" dirty="0" smtClean="0"/>
              <a:t>Гневливость и раздражительность, порождающие постоянные конфликты;</a:t>
            </a:r>
            <a:endParaRPr lang="ru-RU" dirty="0"/>
          </a:p>
          <a:p>
            <a:pPr algn="just"/>
            <a:r>
              <a:rPr lang="ru-RU" dirty="0"/>
              <a:t>Агрессивное неприятие критики любого рода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Честность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528392"/>
          </a:xfrm>
        </p:spPr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Должна включать в себя: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/>
            <a:r>
              <a:rPr lang="ru-RU" dirty="0" smtClean="0"/>
              <a:t>Способность видеть вокруг себя других людей и давать им право на существование;</a:t>
            </a:r>
          </a:p>
          <a:p>
            <a:pPr marL="285750" indent="-285750" algn="just"/>
            <a:r>
              <a:rPr lang="ru-RU" dirty="0" smtClean="0"/>
              <a:t>Мужество принимать мир и себя самого такими, какими мы на самом деле являемся (но не останавливаться на этом – см. ниже);</a:t>
            </a:r>
          </a:p>
          <a:p>
            <a:pPr marL="285750" indent="-285750" algn="just"/>
            <a:r>
              <a:rPr lang="ru-RU" dirty="0" smtClean="0"/>
              <a:t>Творческую активность, направленную на преображение и активное созидание нашего внутреннего и окружающего мира;</a:t>
            </a:r>
          </a:p>
          <a:p>
            <a:pPr marL="285750" indent="-285750" algn="just"/>
            <a:r>
              <a:rPr lang="ru-RU" dirty="0" smtClean="0"/>
              <a:t>Свободу как решимость быть не таким как все;</a:t>
            </a:r>
          </a:p>
          <a:p>
            <a:pPr marL="285750" indent="-285750" algn="just"/>
            <a:r>
              <a:rPr lang="ru-RU" dirty="0" smtClean="0"/>
              <a:t>Умение </a:t>
            </a:r>
            <a:r>
              <a:rPr lang="ru-RU" smtClean="0"/>
              <a:t>видеть собственные </a:t>
            </a:r>
            <a:r>
              <a:rPr lang="ru-RU" dirty="0" smtClean="0"/>
              <a:t>(не чужие!) недостатки и исправлять их;</a:t>
            </a:r>
          </a:p>
          <a:p>
            <a:pPr marL="285750" indent="-285750" algn="just"/>
            <a:r>
              <a:rPr lang="ru-RU" dirty="0" smtClean="0"/>
              <a:t>Осознание, что МОЯ правда и Правда – это не одно и то же;</a:t>
            </a:r>
          </a:p>
          <a:p>
            <a:pPr marL="285750" indent="-285750" algn="just"/>
            <a:r>
              <a:rPr lang="ru-RU" dirty="0" smtClean="0"/>
              <a:t>Созидание мира в собственном сердце, в своей семье, коллективе и т. д.</a:t>
            </a:r>
          </a:p>
          <a:p>
            <a:pPr marL="285750" indent="-285750" algn="just"/>
            <a:endParaRPr lang="ru-RU" dirty="0" smtClean="0"/>
          </a:p>
          <a:p>
            <a:pPr marL="285750" indent="-285750"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932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971600" y="1052736"/>
            <a:ext cx="7200800" cy="4680520"/>
          </a:xfrm>
          <a:prstGeom prst="rect">
            <a:avLst/>
          </a:prstGeom>
        </p:spPr>
        <p:txBody>
          <a:bodyPr/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Wingdings" pitchFamily="2" charset="2"/>
              <a:buNone/>
            </a:pPr>
            <a:r>
              <a:rPr lang="ru-RU" sz="2800" dirty="0" smtClean="0"/>
              <a:t>«Вот дела, которые вы должны делать: говорите истину друг другу; по истине и </a:t>
            </a:r>
            <a:r>
              <a:rPr lang="ru-RU" sz="2800" dirty="0" err="1" smtClean="0"/>
              <a:t>миролюбно</a:t>
            </a:r>
            <a:r>
              <a:rPr lang="ru-RU" sz="2800" dirty="0" smtClean="0"/>
              <a:t> судите у ворот ваших. Никто из вас да не мыслит в сердце своем зла против ближнего своего, и ложной клятвы не любите, ибо все это Я ненавижу, говорит Господь» (Зах.8:16,17).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1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04864"/>
            <a:ext cx="6400800" cy="3312368"/>
          </a:xfrm>
        </p:spPr>
        <p:txBody>
          <a:bodyPr>
            <a:noAutofit/>
          </a:bodyPr>
          <a:lstStyle/>
          <a:p>
            <a:r>
              <a:rPr lang="ru-RU" sz="7200" dirty="0" smtClean="0"/>
              <a:t>Благодарю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854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4387</TotalTime>
  <Words>317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Рассуждения о честности</vt:lpstr>
      <vt:lpstr>Презентация PowerPoint</vt:lpstr>
      <vt:lpstr>В чем проблема?</vt:lpstr>
      <vt:lpstr>Две крайности:</vt:lpstr>
      <vt:lpstr>Ложь как попытка создания альтернативной реальности</vt:lpstr>
      <vt:lpstr>«Правдорубство» как средство удовлетворения собственных амбиций</vt:lpstr>
      <vt:lpstr>Честность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Рассуждения о честности и справедливости</dc:title>
  <dc:creator>Acer</dc:creator>
  <cp:lastModifiedBy>Acer</cp:lastModifiedBy>
  <cp:revision>12</cp:revision>
  <dcterms:created xsi:type="dcterms:W3CDTF">2019-02-04T04:23:16Z</dcterms:created>
  <dcterms:modified xsi:type="dcterms:W3CDTF">2019-02-07T08:54:06Z</dcterms:modified>
</cp:coreProperties>
</file>